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65" r:id="rId2"/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0066"/>
    <a:srgbClr val="FF00FF"/>
    <a:srgbClr val="0000FF"/>
    <a:srgbClr val="FF9900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3465718-7337-4863-810D-00ECFEA83B8F}"/>
              </a:ext>
            </a:extLst>
          </p:cNvPr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>
              <a:extLst>
                <a:ext uri="{FF2B5EF4-FFF2-40B4-BE49-F238E27FC236}">
                  <a16:creationId xmlns:a16="http://schemas.microsoft.com/office/drawing/2014/main" id="{9EB22133-6607-489C-B437-3CCFE36E96F8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CAC7ED54-C9D1-4E2D-8AD2-C286AAC3AED6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7" name="Oval 5">
              <a:extLst>
                <a:ext uri="{FF2B5EF4-FFF2-40B4-BE49-F238E27FC236}">
                  <a16:creationId xmlns:a16="http://schemas.microsoft.com/office/drawing/2014/main" id="{08705AB9-FAD2-40FE-96AE-27076B136099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8" name="Oval 6">
              <a:extLst>
                <a:ext uri="{FF2B5EF4-FFF2-40B4-BE49-F238E27FC236}">
                  <a16:creationId xmlns:a16="http://schemas.microsoft.com/office/drawing/2014/main" id="{BE792A93-D667-473D-B42C-CEBE1EEE168A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EC1768BA-F706-4880-BE7C-96FCAFDAA358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" name="Oval 8">
              <a:extLst>
                <a:ext uri="{FF2B5EF4-FFF2-40B4-BE49-F238E27FC236}">
                  <a16:creationId xmlns:a16="http://schemas.microsoft.com/office/drawing/2014/main" id="{5D9F7D3E-8A3B-4AD9-BB98-A1754C8DEDA2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D418A815-2339-4191-90FE-355BCD2642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9A5CD554-4A8B-4588-A00D-15C6485ACB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6A2E83F8-1F8B-4BBF-9CE4-B973515AB7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3D0F0-3DA4-41B7-8B6B-5C0D96CDC4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26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A88FB06-820C-4E22-A9CC-206DA12B15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B4658D0-F12F-4663-AF73-04F21B5FB2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3E9E4D5C-4C0D-4825-86C8-D20F50CB8E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4215D5-CE27-4FB9-A19B-631A6C8D5E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38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82035C9-2A99-4479-9615-6733445377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40DFB00-5CF7-4E91-938D-294817C0AC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67A2CD4-76C3-45CE-9417-3817312DB8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B124C-BA5D-41C9-8895-D81393E023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408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EBF5A584-3C15-44F8-8DAF-7AAF3CD3CA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C27A8B8-0835-472A-854E-70FE09C4EA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67CD1FD9-4183-4BA3-A906-DDD66AE1DC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58F52-7737-43C1-8918-48F877C7DB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42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1BDB0BBE-6968-4499-9BC5-8EE72F88B3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C2E3416-ED1F-41A9-BDD8-E550328FFF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8629F89-1219-4FB2-B00C-AD65097FC4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1DCFE-DB0B-45D4-BFA3-EEC2D40162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4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2810EBFF-2B2D-4717-A771-BE123735DD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8BFF57D5-415F-447C-A202-2761345D68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01796D6-9DA3-400B-87EC-A7D5AD0399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C51F1-CD81-422E-9FA1-9C7137B87B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3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0E46B6E8-5F45-496E-B4F2-9930980734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F740E2E6-6A12-4448-BD8A-A709D925E7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0A08F2A9-332E-4DC0-9B45-6C41F73440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745F3-0B85-418D-94D4-F8C16C8D12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8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4E6D9FCE-438A-4792-89D1-39C65E7B59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F643838E-4C14-4D0A-89F4-DDA3C8F166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33489F4-F52E-4D24-B950-4546E366F6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BAF9EE-F66D-49EC-AF18-09A2A304A2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60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225A5740-3B06-40BC-A8A0-A3E8955044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1D9390F3-700F-4247-86D2-1E73554CF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A763BBE-3903-4516-AFFC-0217FDA66C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369B3-8A72-4EB5-95DD-A487F702D8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10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8BEA436-A411-482C-9CEA-A6CB1CB0A5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04B0CD83-6039-4362-8F12-1A8C294814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4559E39-AFD1-4DFC-8893-E31391E839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280C5-2ADC-4F12-8D7D-9267F84510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804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154EFEF-7917-474E-AA14-672872EC3F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A284DB9B-589D-4F8D-843F-D0187DD889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002C057-4741-4767-8C5A-A9F77BD97E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4BA33A-4D4A-4EBC-AC3A-C6B4B81656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02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8E81D0CD-48E2-4ED9-B787-FDCCD27B70EF}"/>
              </a:ext>
            </a:extLst>
          </p:cNvPr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>
              <a:extLst>
                <a:ext uri="{FF2B5EF4-FFF2-40B4-BE49-F238E27FC236}">
                  <a16:creationId xmlns:a16="http://schemas.microsoft.com/office/drawing/2014/main" id="{2FE2E48F-950E-4D49-AE19-CCC57E5E7C8B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33" name="Oval 4">
              <a:extLst>
                <a:ext uri="{FF2B5EF4-FFF2-40B4-BE49-F238E27FC236}">
                  <a16:creationId xmlns:a16="http://schemas.microsoft.com/office/drawing/2014/main" id="{57A838D4-1CCF-4C93-BC41-6300B264ED07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34" name="Oval 5">
              <a:extLst>
                <a:ext uri="{FF2B5EF4-FFF2-40B4-BE49-F238E27FC236}">
                  <a16:creationId xmlns:a16="http://schemas.microsoft.com/office/drawing/2014/main" id="{6DBA7CFF-6512-4707-98C8-4491A301646B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35" name="Oval 6">
              <a:extLst>
                <a:ext uri="{FF2B5EF4-FFF2-40B4-BE49-F238E27FC236}">
                  <a16:creationId xmlns:a16="http://schemas.microsoft.com/office/drawing/2014/main" id="{B5832943-1D37-4DA4-AE86-BFFA95B1E5C7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36" name="Oval 7">
              <a:extLst>
                <a:ext uri="{FF2B5EF4-FFF2-40B4-BE49-F238E27FC236}">
                  <a16:creationId xmlns:a16="http://schemas.microsoft.com/office/drawing/2014/main" id="{FE79A637-500C-41AA-A94E-58654625E0DC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>
            <a:extLst>
              <a:ext uri="{FF2B5EF4-FFF2-40B4-BE49-F238E27FC236}">
                <a16:creationId xmlns:a16="http://schemas.microsoft.com/office/drawing/2014/main" id="{9D792269-F5C2-480F-BB04-CA35C14552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6873" name="Rectangle 9">
            <a:extLst>
              <a:ext uri="{FF2B5EF4-FFF2-40B4-BE49-F238E27FC236}">
                <a16:creationId xmlns:a16="http://schemas.microsoft.com/office/drawing/2014/main" id="{399D5BA5-D642-43C7-A199-1819FF889F2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6874" name="Rectangle 10">
            <a:extLst>
              <a:ext uri="{FF2B5EF4-FFF2-40B4-BE49-F238E27FC236}">
                <a16:creationId xmlns:a16="http://schemas.microsoft.com/office/drawing/2014/main" id="{E1A9976F-2E22-4D4C-8230-94DD474BDA9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6875" name="Rectangle 11">
            <a:extLst>
              <a:ext uri="{FF2B5EF4-FFF2-40B4-BE49-F238E27FC236}">
                <a16:creationId xmlns:a16="http://schemas.microsoft.com/office/drawing/2014/main" id="{1E993585-5F5D-47EA-9AC3-71BC63D58A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78D3E4AE-904F-485D-B3AB-6BDB7980481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12">
            <a:extLst>
              <a:ext uri="{FF2B5EF4-FFF2-40B4-BE49-F238E27FC236}">
                <a16:creationId xmlns:a16="http://schemas.microsoft.com/office/drawing/2014/main" id="{FD5211A0-CE48-4937-B7C2-528E38674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http://123.25.71.107:82/hoidap/uploads/news/2011_07/dongdat.jpg" TargetMode="External"/><Relationship Id="rId7" Type="http://schemas.openxmlformats.org/officeDocument/2006/relationships/image" Target="http://dep.com.vn/Uploaded/ledl/2012_07_01/Loc%20Xoay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http://laodong.com.vn/LD_Images/2011/3/11/Untitled1jpg-031020.jpg?width=440&amp;height=293&amp;crop=auto&amp;speed=0" TargetMode="External"/><Relationship Id="rId5" Type="http://schemas.openxmlformats.org/officeDocument/2006/relationships/image" Target="http://img2.news.zing.vn/2013/02/20/1-22.jpg" TargetMode="External"/><Relationship Id="rId10" Type="http://schemas.openxmlformats.org/officeDocument/2006/relationships/image" Target="../media/image9.jpeg"/><Relationship Id="rId4" Type="http://schemas.openxmlformats.org/officeDocument/2006/relationships/image" Target="../media/image6.jpeg"/><Relationship Id="rId9" Type="http://schemas.openxmlformats.org/officeDocument/2006/relationships/image" Target="http://laodong.com.vn/LD_Images/2011/9/25/anhbaojpg-021940.jpg?width=440&amp;height=293&amp;crop=auto&amp;speed=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img2.news.zing.vn/2013/02/20/1-22.jpg" TargetMode="External"/><Relationship Id="rId7" Type="http://schemas.openxmlformats.org/officeDocument/2006/relationships/image" Target="http://dep.com.vn/Uploaded/ledl/2012_07_01/Loc%20Xoay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http://123.25.71.107:82/hoidap/uploads/news/2011_07/dongdat.jpg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http://123.25.71.107:82/hoidap/uploads/news/2011_07/dongdat.jpg" TargetMode="External"/><Relationship Id="rId7" Type="http://schemas.openxmlformats.org/officeDocument/2006/relationships/image" Target="http://dep.com.vn/Uploaded/ledl/2012_07_01/Loc%20Xoay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http://laodong.com.vn/LD_Images/2011/3/11/Untitled1jpg-031020.jpg?width=440&amp;height=293&amp;crop=auto&amp;speed=0" TargetMode="External"/><Relationship Id="rId5" Type="http://schemas.openxmlformats.org/officeDocument/2006/relationships/image" Target="http://img2.news.zing.vn/2013/02/20/1-22.jpg" TargetMode="External"/><Relationship Id="rId10" Type="http://schemas.openxmlformats.org/officeDocument/2006/relationships/image" Target="../media/image9.jpeg"/><Relationship Id="rId4" Type="http://schemas.openxmlformats.org/officeDocument/2006/relationships/image" Target="../media/image6.jpeg"/><Relationship Id="rId9" Type="http://schemas.openxmlformats.org/officeDocument/2006/relationships/image" Target="http://laodong.com.vn/LD_Images/2011/9/25/anhbaojpg-021940.jpg?width=440&amp;height=293&amp;crop=auto&amp;speed=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laodong.com.vn/LD_Images/2011/9/25/anhbaojpg-021940.jpg?width=440&amp;height=293&amp;crop=auto&amp;speed=0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1" descr="20150513_163451">
            <a:extLst>
              <a:ext uri="{FF2B5EF4-FFF2-40B4-BE49-F238E27FC236}">
                <a16:creationId xmlns:a16="http://schemas.microsoft.com/office/drawing/2014/main" id="{78A70D4F-D6A8-4A85-ABAC-E206479D1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2" descr="blumen-pflanzen148">
            <a:extLst>
              <a:ext uri="{FF2B5EF4-FFF2-40B4-BE49-F238E27FC236}">
                <a16:creationId xmlns:a16="http://schemas.microsoft.com/office/drawing/2014/main" id="{C6862997-D2A0-4B93-B906-4EB614894F1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572000"/>
            <a:ext cx="2057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3" descr="blumen-pflanzen148">
            <a:extLst>
              <a:ext uri="{FF2B5EF4-FFF2-40B4-BE49-F238E27FC236}">
                <a16:creationId xmlns:a16="http://schemas.microsoft.com/office/drawing/2014/main" id="{91FB0827-F87C-46A2-BBD3-D7904096CBD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4400"/>
            <a:ext cx="1981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2" descr="thanks">
            <a:extLst>
              <a:ext uri="{FF2B5EF4-FFF2-40B4-BE49-F238E27FC236}">
                <a16:creationId xmlns:a16="http://schemas.microsoft.com/office/drawing/2014/main" id="{B835CED2-C77E-43B3-8AAB-352C04C3A57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78" name="WordArt 18" descr="hoa4">
            <a:extLst>
              <a:ext uri="{FF2B5EF4-FFF2-40B4-BE49-F238E27FC236}">
                <a16:creationId xmlns:a16="http://schemas.microsoft.com/office/drawing/2014/main" id="{573C7BBA-C917-4C55-9A10-10472BDC598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0138" y="4572000"/>
            <a:ext cx="4495800" cy="1143000"/>
          </a:xfrm>
          <a:prstGeom prst="rect">
            <a:avLst/>
          </a:prstGeom>
          <a:solidFill>
            <a:srgbClr val="FFFF00"/>
          </a:solidFill>
          <a:scene3d>
            <a:camera prst="perspectiveHeroicExtremeRightFacing"/>
            <a:lightRig rig="threePt" dir="t"/>
          </a:scene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en-US" sz="3600" b="1" i="1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blipFill dpi="0" rotWithShape="1">
                  <a:blip r:embed="rId5"/>
                  <a:srcRect/>
                  <a:stretch>
                    <a:fillRect/>
                  </a:stretch>
                </a:blip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  <a:cs typeface="Arial" charset="0"/>
              </a:rPr>
              <a:t>ENGLISH 8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4F13CD8-8326-42B1-9EF8-EF755D6AC219}"/>
              </a:ext>
            </a:extLst>
          </p:cNvPr>
          <p:cNvSpPr txBox="1">
            <a:spLocks/>
          </p:cNvSpPr>
          <p:nvPr/>
        </p:nvSpPr>
        <p:spPr>
          <a:xfrm>
            <a:off x="998537" y="781050"/>
            <a:ext cx="7146925" cy="5715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BINH KHANH SECONDARY SCHOOL</a:t>
            </a:r>
            <a:endParaRPr lang="en-SG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737298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B72928C5-A4D0-4000-84A1-CECE7132EA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000" b="1">
                <a:solidFill>
                  <a:srgbClr val="0000FF"/>
                </a:solidFill>
              </a:rPr>
              <a:t>Homework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0608488-08B1-48BD-91E5-6A2A734E56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v"/>
            </a:pPr>
            <a:r>
              <a:rPr lang="en-US" altLang="en-US"/>
              <a:t> Write-it-up.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v"/>
            </a:pPr>
            <a:r>
              <a:rPr lang="en-US" altLang="en-US"/>
              <a:t> Learn new words by heart.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v"/>
            </a:pPr>
            <a:r>
              <a:rPr lang="en-US" altLang="en-US"/>
              <a:t> Prepare lesson 5: write P.79-80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1B60177E-A968-4550-AF7F-6CE5A0D57C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l" eaLnBrk="1" hangingPunct="1"/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Match the pictures with names of natural disaster.</a:t>
            </a:r>
          </a:p>
        </p:txBody>
      </p:sp>
      <p:pic>
        <p:nvPicPr>
          <p:cNvPr id="2052" name="il_fi" descr="http://123.25.71.107:82/hoidap/uploads/news/2011_07/dongdat.jpg">
            <a:extLst>
              <a:ext uri="{FF2B5EF4-FFF2-40B4-BE49-F238E27FC236}">
                <a16:creationId xmlns:a16="http://schemas.microsoft.com/office/drawing/2014/main" id="{474CDA92-35D9-479D-BBDE-E1EFD479C353}"/>
              </a:ext>
            </a:extLst>
          </p:cNvPr>
          <p:cNvPicPr>
            <a:picLocks noGrp="1" noChangeAspect="1" noChangeArrowheads="1"/>
          </p:cNvPicPr>
          <p:nvPr>
            <p:ph type="ctrTitle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1800" y="685800"/>
            <a:ext cx="3005138" cy="2819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3" name="il_fi" descr="http://img2.news.zing.vn/2013/02/20/1-22.jpg">
            <a:extLst>
              <a:ext uri="{FF2B5EF4-FFF2-40B4-BE49-F238E27FC236}">
                <a16:creationId xmlns:a16="http://schemas.microsoft.com/office/drawing/2014/main" id="{BC5EEE47-7AC4-410B-B5AB-6C7E6406C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3662363"/>
            <a:ext cx="2743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il_fi" descr="http://dep.com.vn/Uploaded/ledl/2012_07_01/Loc%20Xoay.jpg">
            <a:extLst>
              <a:ext uri="{FF2B5EF4-FFF2-40B4-BE49-F238E27FC236}">
                <a16:creationId xmlns:a16="http://schemas.microsoft.com/office/drawing/2014/main" id="{B8DEFCDD-108D-4E67-A06E-19E7BC1FE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95600" y="3586163"/>
            <a:ext cx="3124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il_fi" descr="http://laodong.com.vn/LD_Images/2011/9/25/anhbaojpg-021940.jpg?width=440&amp;height=293&amp;crop=auto&amp;speed=0">
            <a:extLst>
              <a:ext uri="{FF2B5EF4-FFF2-40B4-BE49-F238E27FC236}">
                <a16:creationId xmlns:a16="http://schemas.microsoft.com/office/drawing/2014/main" id="{B2209A7C-AF35-48D7-8421-9E754C66C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3609975"/>
            <a:ext cx="28956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l_fi" descr="http://laodong.com.vn/LD_Images/2011/3/11/Untitled1jpg-031020.jpg?width=440&amp;height=293&amp;crop=auto&amp;speed=0">
            <a:extLst>
              <a:ext uri="{FF2B5EF4-FFF2-40B4-BE49-F238E27FC236}">
                <a16:creationId xmlns:a16="http://schemas.microsoft.com/office/drawing/2014/main" id="{250DF32A-94CB-490D-B4C5-904A71BB4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609600"/>
            <a:ext cx="2971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9">
            <a:extLst>
              <a:ext uri="{FF2B5EF4-FFF2-40B4-BE49-F238E27FC236}">
                <a16:creationId xmlns:a16="http://schemas.microsoft.com/office/drawing/2014/main" id="{BF1CDCFD-C53B-4446-ACDD-D1ACF00D9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25146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1. Tidal wave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2. Earthquake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3. Typhoon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4. Volcano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5. Tornado</a:t>
            </a:r>
          </a:p>
        </p:txBody>
      </p:sp>
      <p:sp>
        <p:nvSpPr>
          <p:cNvPr id="3081" name="Text Box 10">
            <a:extLst>
              <a:ext uri="{FF2B5EF4-FFF2-40B4-BE49-F238E27FC236}">
                <a16:creationId xmlns:a16="http://schemas.microsoft.com/office/drawing/2014/main" id="{3F65FB11-159E-4E5B-AEA8-266F9AA02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5908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3082" name="Text Box 11">
            <a:extLst>
              <a:ext uri="{FF2B5EF4-FFF2-40B4-BE49-F238E27FC236}">
                <a16:creationId xmlns:a16="http://schemas.microsoft.com/office/drawing/2014/main" id="{F102BBAC-1095-4199-A940-C31A56795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762000"/>
            <a:ext cx="838200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3083" name="Text Box 12">
            <a:extLst>
              <a:ext uri="{FF2B5EF4-FFF2-40B4-BE49-F238E27FC236}">
                <a16:creationId xmlns:a16="http://schemas.microsoft.com/office/drawing/2014/main" id="{42D3F71C-A77E-4512-A5C5-64DDCD258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0"/>
            <a:ext cx="762000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3084" name="Text Box 13">
            <a:extLst>
              <a:ext uri="{FF2B5EF4-FFF2-40B4-BE49-F238E27FC236}">
                <a16:creationId xmlns:a16="http://schemas.microsoft.com/office/drawing/2014/main" id="{61FFE301-3EC5-4FE4-96C9-3A66F6DED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657600"/>
            <a:ext cx="914400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3085" name="Text Box 14">
            <a:extLst>
              <a:ext uri="{FF2B5EF4-FFF2-40B4-BE49-F238E27FC236}">
                <a16:creationId xmlns:a16="http://schemas.microsoft.com/office/drawing/2014/main" id="{96407B3D-6B44-4D9A-9396-9B3106673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733800"/>
            <a:ext cx="6096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8FC0025-040C-4119-B895-8FE2C9136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400" b="1">
                <a:solidFill>
                  <a:srgbClr val="0000FF"/>
                </a:solidFill>
                <a:latin typeface="Times New Roman" panose="02020603050405020304" pitchFamily="18" charset="0"/>
              </a:rPr>
              <a:t>UNIT 9: NATURAL DISASTERS</a:t>
            </a:r>
            <a:br>
              <a:rPr lang="en-US" altLang="en-US" sz="340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altLang="en-US" sz="3400">
                <a:solidFill>
                  <a:srgbClr val="FF00FF"/>
                </a:solidFill>
                <a:latin typeface="Times New Roman" panose="02020603050405020304" pitchFamily="18" charset="0"/>
              </a:rPr>
              <a:t>Lesson 4: Read P.78 - 79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B35FDF17-5673-44E8-A9D4-7EEBEDB46C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68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folHlink"/>
                </a:solidFill>
              </a:rPr>
              <a:t>New words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47D875EF-AF9C-4E0E-BB6D-AC9436265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438400"/>
            <a:ext cx="29718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38917" name="il_fi" descr="http://img2.news.zing.vn/2013/02/20/1-22.jpg">
            <a:extLst>
              <a:ext uri="{FF2B5EF4-FFF2-40B4-BE49-F238E27FC236}">
                <a16:creationId xmlns:a16="http://schemas.microsoft.com/office/drawing/2014/main" id="{0988C8C3-60E5-4480-9B5C-48E03821B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738" y="28575"/>
            <a:ext cx="2438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Text Box 6">
            <a:extLst>
              <a:ext uri="{FF2B5EF4-FFF2-40B4-BE49-F238E27FC236}">
                <a16:creationId xmlns:a16="http://schemas.microsoft.com/office/drawing/2014/main" id="{D2F0FD9D-1A2B-44D7-983C-D5D346F76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33600"/>
            <a:ext cx="434340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- </a:t>
            </a:r>
            <a:r>
              <a:rPr lang="en-US" altLang="en-US" sz="2800">
                <a:latin typeface="Times New Roman" panose="02020603050405020304" pitchFamily="18" charset="0"/>
              </a:rPr>
              <a:t>erupt (v)</a:t>
            </a:r>
            <a:r>
              <a:rPr lang="en-US" altLang="en-US" sz="1800"/>
              <a:t> </a:t>
            </a:r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70791B96-69CF-4421-BED6-1623170022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438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38920" name="Text Box 8">
            <a:extLst>
              <a:ext uri="{FF2B5EF4-FFF2-40B4-BE49-F238E27FC236}">
                <a16:creationId xmlns:a16="http://schemas.microsoft.com/office/drawing/2014/main" id="{8263ED08-08C8-458E-B39A-E3F80CFDF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133600"/>
            <a:ext cx="213360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eruption (n):</a:t>
            </a:r>
          </a:p>
        </p:txBody>
      </p:sp>
      <p:sp>
        <p:nvSpPr>
          <p:cNvPr id="38921" name="Text Box 9">
            <a:extLst>
              <a:ext uri="{FF2B5EF4-FFF2-40B4-BE49-F238E27FC236}">
                <a16:creationId xmlns:a16="http://schemas.microsoft.com/office/drawing/2014/main" id="{E5CE8FCA-21FF-4959-91E5-4BE6E1661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133600"/>
            <a:ext cx="190500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phun trào</a:t>
            </a:r>
          </a:p>
        </p:txBody>
      </p:sp>
      <p:sp>
        <p:nvSpPr>
          <p:cNvPr id="38922" name="Text Box 10">
            <a:extLst>
              <a:ext uri="{FF2B5EF4-FFF2-40B4-BE49-F238E27FC236}">
                <a16:creationId xmlns:a16="http://schemas.microsoft.com/office/drawing/2014/main" id="{647DE641-5702-4C7A-9F71-484C64FA1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95600"/>
            <a:ext cx="2819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- abrupt shift (n):</a:t>
            </a:r>
            <a:r>
              <a:rPr lang="en-US" altLang="en-US" sz="1800"/>
              <a:t> </a:t>
            </a:r>
          </a:p>
        </p:txBody>
      </p:sp>
      <p:sp>
        <p:nvSpPr>
          <p:cNvPr id="38923" name="Text Box 11">
            <a:extLst>
              <a:ext uri="{FF2B5EF4-FFF2-40B4-BE49-F238E27FC236}">
                <a16:creationId xmlns:a16="http://schemas.microsoft.com/office/drawing/2014/main" id="{E1CCB56C-EEC4-4E66-B1D6-8DB002587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895600"/>
            <a:ext cx="3200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sự thay đổi đột ngột</a:t>
            </a:r>
          </a:p>
        </p:txBody>
      </p:sp>
      <p:sp>
        <p:nvSpPr>
          <p:cNvPr id="38924" name="Text Box 12">
            <a:extLst>
              <a:ext uri="{FF2B5EF4-FFF2-40B4-BE49-F238E27FC236}">
                <a16:creationId xmlns:a16="http://schemas.microsoft.com/office/drawing/2014/main" id="{65F15AA6-3EF8-472C-8458-87B65C5F6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657600"/>
            <a:ext cx="228600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- Collapse (v):</a:t>
            </a:r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5D965122-BDBB-4827-8732-D2B4A4BFF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343400"/>
            <a:ext cx="22098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8926" name="Text Box 14">
            <a:extLst>
              <a:ext uri="{FF2B5EF4-FFF2-40B4-BE49-F238E27FC236}">
                <a16:creationId xmlns:a16="http://schemas.microsoft.com/office/drawing/2014/main" id="{7EB25CD7-5DCA-4348-B8F3-99DACF738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152400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sụp, đổ</a:t>
            </a:r>
          </a:p>
        </p:txBody>
      </p:sp>
      <p:sp>
        <p:nvSpPr>
          <p:cNvPr id="38930" name="Text Box 18">
            <a:extLst>
              <a:ext uri="{FF2B5EF4-FFF2-40B4-BE49-F238E27FC236}">
                <a16:creationId xmlns:a16="http://schemas.microsoft.com/office/drawing/2014/main" id="{B95D0EE2-D870-4BDF-9A6C-AD0DEB290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343400"/>
            <a:ext cx="327660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- funnel-shaped (a):</a:t>
            </a:r>
          </a:p>
        </p:txBody>
      </p:sp>
      <p:sp>
        <p:nvSpPr>
          <p:cNvPr id="38931" name="Text Box 19">
            <a:extLst>
              <a:ext uri="{FF2B5EF4-FFF2-40B4-BE49-F238E27FC236}">
                <a16:creationId xmlns:a16="http://schemas.microsoft.com/office/drawing/2014/main" id="{7ADC8E5A-0824-4F50-8E99-0A6B5E39E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43400"/>
            <a:ext cx="281940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hình cái phễu</a:t>
            </a:r>
          </a:p>
        </p:txBody>
      </p:sp>
      <p:sp>
        <p:nvSpPr>
          <p:cNvPr id="38932" name="Text Box 20">
            <a:extLst>
              <a:ext uri="{FF2B5EF4-FFF2-40B4-BE49-F238E27FC236}">
                <a16:creationId xmlns:a16="http://schemas.microsoft.com/office/drawing/2014/main" id="{74E06975-5588-400B-B071-DAFFDA56D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181600"/>
            <a:ext cx="198120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- warn (v): </a:t>
            </a:r>
          </a:p>
        </p:txBody>
      </p:sp>
      <p:sp>
        <p:nvSpPr>
          <p:cNvPr id="38933" name="Text Box 21">
            <a:extLst>
              <a:ext uri="{FF2B5EF4-FFF2-40B4-BE49-F238E27FC236}">
                <a16:creationId xmlns:a16="http://schemas.microsoft.com/office/drawing/2014/main" id="{2B553564-3FAB-4A1F-9B57-491F1373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257800"/>
            <a:ext cx="1981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báo trước</a:t>
            </a:r>
          </a:p>
        </p:txBody>
      </p:sp>
      <p:pic>
        <p:nvPicPr>
          <p:cNvPr id="38934" name="il_fi" descr="http://123.25.71.107:82/hoidap/uploads/news/2011_07/dongdat.jpg">
            <a:extLst>
              <a:ext uri="{FF2B5EF4-FFF2-40B4-BE49-F238E27FC236}">
                <a16:creationId xmlns:a16="http://schemas.microsoft.com/office/drawing/2014/main" id="{D0C25892-51CF-41B9-B894-6389F0078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0"/>
            <a:ext cx="26670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35" name="il_fi" descr="http://dep.com.vn/Uploaded/ledl/2012_07_01/Loc%20Xoay.jpg">
            <a:extLst>
              <a:ext uri="{FF2B5EF4-FFF2-40B4-BE49-F238E27FC236}">
                <a16:creationId xmlns:a16="http://schemas.microsoft.com/office/drawing/2014/main" id="{958AD952-5FEB-4525-8510-8E6C916FE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91288" y="4537075"/>
            <a:ext cx="2652712" cy="232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36" name="Rectangle 24">
            <a:extLst>
              <a:ext uri="{FF2B5EF4-FFF2-40B4-BE49-F238E27FC236}">
                <a16:creationId xmlns:a16="http://schemas.microsoft.com/office/drawing/2014/main" id="{DC2920FE-D183-4861-AF52-36A99D61E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133600"/>
            <a:ext cx="152400" cy="152400"/>
          </a:xfrm>
          <a:prstGeom prst="rect">
            <a:avLst/>
          </a:prstGeom>
          <a:solidFill>
            <a:srgbClr val="FF9900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FF9900"/>
              </a:solidFill>
            </a:endParaRPr>
          </a:p>
        </p:txBody>
      </p:sp>
      <p:sp>
        <p:nvSpPr>
          <p:cNvPr id="38937" name="Rectangle 25">
            <a:extLst>
              <a:ext uri="{FF2B5EF4-FFF2-40B4-BE49-F238E27FC236}">
                <a16:creationId xmlns:a16="http://schemas.microsoft.com/office/drawing/2014/main" id="{D9974DC3-1A16-49F2-929E-048D5CDC8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133600"/>
            <a:ext cx="152400" cy="152400"/>
          </a:xfrm>
          <a:prstGeom prst="rect">
            <a:avLst/>
          </a:prstGeom>
          <a:solidFill>
            <a:srgbClr val="FF9900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FF9900"/>
              </a:solidFill>
            </a:endParaRPr>
          </a:p>
        </p:txBody>
      </p:sp>
      <p:sp>
        <p:nvSpPr>
          <p:cNvPr id="38938" name="Rectangle 26">
            <a:extLst>
              <a:ext uri="{FF2B5EF4-FFF2-40B4-BE49-F238E27FC236}">
                <a16:creationId xmlns:a16="http://schemas.microsoft.com/office/drawing/2014/main" id="{D68DBEFE-8993-4A73-9940-6D662CD1B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895600"/>
            <a:ext cx="152400" cy="152400"/>
          </a:xfrm>
          <a:prstGeom prst="rect">
            <a:avLst/>
          </a:prstGeom>
          <a:solidFill>
            <a:srgbClr val="FF9900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FF9900"/>
              </a:solidFill>
            </a:endParaRPr>
          </a:p>
        </p:txBody>
      </p:sp>
      <p:sp>
        <p:nvSpPr>
          <p:cNvPr id="38939" name="Rectangle 27">
            <a:extLst>
              <a:ext uri="{FF2B5EF4-FFF2-40B4-BE49-F238E27FC236}">
                <a16:creationId xmlns:a16="http://schemas.microsoft.com/office/drawing/2014/main" id="{80979CF5-F38D-474C-A9E3-47A64492F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663" y="3638550"/>
            <a:ext cx="152400" cy="152400"/>
          </a:xfrm>
          <a:prstGeom prst="rect">
            <a:avLst/>
          </a:prstGeom>
          <a:solidFill>
            <a:srgbClr val="FF9900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FF9900"/>
              </a:solidFill>
            </a:endParaRPr>
          </a:p>
        </p:txBody>
      </p:sp>
      <p:sp>
        <p:nvSpPr>
          <p:cNvPr id="38940" name="Rectangle 28">
            <a:extLst>
              <a:ext uri="{FF2B5EF4-FFF2-40B4-BE49-F238E27FC236}">
                <a16:creationId xmlns:a16="http://schemas.microsoft.com/office/drawing/2014/main" id="{201E8D9C-08C5-4AB5-BD8A-907EED8D2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4329113"/>
            <a:ext cx="152400" cy="152400"/>
          </a:xfrm>
          <a:prstGeom prst="rect">
            <a:avLst/>
          </a:prstGeom>
          <a:solidFill>
            <a:srgbClr val="FF9900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20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6" dur="500"/>
                                        <p:tgtEl>
                                          <p:spTgt spid="38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3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500"/>
                                        <p:tgtEl>
                                          <p:spTgt spid="38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  <p:bldP spid="38918" grpId="0"/>
      <p:bldP spid="38920" grpId="0"/>
      <p:bldP spid="38921" grpId="0"/>
      <p:bldP spid="38922" grpId="0"/>
      <p:bldP spid="38923" grpId="0"/>
      <p:bldP spid="38924" grpId="0"/>
      <p:bldP spid="38926" grpId="0"/>
      <p:bldP spid="38930" grpId="0"/>
      <p:bldP spid="38931" grpId="0"/>
      <p:bldP spid="38932" grpId="0"/>
      <p:bldP spid="38933" grpId="0"/>
      <p:bldP spid="38936" grpId="0" animBg="1"/>
      <p:bldP spid="38937" grpId="0" animBg="1"/>
      <p:bldP spid="38938" grpId="0" animBg="1"/>
      <p:bldP spid="38939" grpId="0" animBg="1"/>
      <p:bldP spid="389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AB3536E-0457-4E07-AD2A-8F3F0B8E3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5963"/>
          </a:xfrm>
        </p:spPr>
        <p:txBody>
          <a:bodyPr/>
          <a:lstStyle/>
          <a:p>
            <a:pPr algn="ctr" eaLnBrk="1" hangingPunct="1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Matching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DB67E6C-FD0C-4FD6-8E8C-3DD2C6E66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3429000" cy="5715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1. occur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2. abrupt shift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3. erupt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4. Pacific Rim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5. damage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6. funnel-sharped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7. warn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8. collapse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600"/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0BF5A7CA-976A-40D6-8CE2-D8D5DB477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990600"/>
            <a:ext cx="38100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4B2FB4D7-69A8-44FC-9F90-0225FDB9E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28600"/>
            <a:ext cx="4724400" cy="564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                 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sz="2800" b="1">
                <a:solidFill>
                  <a:srgbClr val="000066"/>
                </a:solidFill>
                <a:latin typeface="Times New Roman" panose="02020603050405020304" pitchFamily="18" charset="0"/>
              </a:rPr>
              <a:t>hư hỏng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sz="2800" b="1">
                <a:solidFill>
                  <a:srgbClr val="000066"/>
                </a:solidFill>
                <a:latin typeface="Times New Roman" panose="02020603050405020304" pitchFamily="18" charset="0"/>
              </a:rPr>
              <a:t>vành đai Thái Bình Dương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sz="2800" b="1">
                <a:solidFill>
                  <a:srgbClr val="000066"/>
                </a:solidFill>
                <a:latin typeface="Times New Roman" panose="02020603050405020304" pitchFamily="18" charset="0"/>
              </a:rPr>
              <a:t>xảy ra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sz="2800" b="1">
                <a:solidFill>
                  <a:srgbClr val="000066"/>
                </a:solidFill>
                <a:latin typeface="Times New Roman" panose="02020603050405020304" pitchFamily="18" charset="0"/>
              </a:rPr>
              <a:t>hình cái phễu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sz="2800" b="1">
                <a:solidFill>
                  <a:srgbClr val="000066"/>
                </a:solidFill>
                <a:latin typeface="Times New Roman" panose="02020603050405020304" pitchFamily="18" charset="0"/>
              </a:rPr>
              <a:t>sự thay đổi đột ngột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sz="2800" b="1">
                <a:solidFill>
                  <a:srgbClr val="000066"/>
                </a:solidFill>
                <a:latin typeface="Times New Roman" panose="02020603050405020304" pitchFamily="18" charset="0"/>
              </a:rPr>
              <a:t>báo trước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sz="2800" b="1">
                <a:solidFill>
                  <a:srgbClr val="000066"/>
                </a:solidFill>
                <a:latin typeface="Times New Roman" panose="02020603050405020304" pitchFamily="18" charset="0"/>
              </a:rPr>
              <a:t>sụp, đổ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sz="2800" b="1">
                <a:solidFill>
                  <a:srgbClr val="000066"/>
                </a:solidFill>
                <a:latin typeface="Times New Roman" panose="02020603050405020304" pitchFamily="18" charset="0"/>
              </a:rPr>
              <a:t>phun trào</a:t>
            </a:r>
          </a:p>
        </p:txBody>
      </p:sp>
      <p:sp>
        <p:nvSpPr>
          <p:cNvPr id="39942" name="Line 6">
            <a:extLst>
              <a:ext uri="{FF2B5EF4-FFF2-40B4-BE49-F238E27FC236}">
                <a16:creationId xmlns:a16="http://schemas.microsoft.com/office/drawing/2014/main" id="{B31085B5-39B4-41ED-A898-259E443C33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1143000"/>
            <a:ext cx="2286000" cy="12192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39943" name="Text Box 7">
            <a:extLst>
              <a:ext uri="{FF2B5EF4-FFF2-40B4-BE49-F238E27FC236}">
                <a16:creationId xmlns:a16="http://schemas.microsoft.com/office/drawing/2014/main" id="{715615B7-487C-42D8-8D6B-4DBFC38B1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324600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FF0066"/>
                </a:solidFill>
                <a:latin typeface="Times New Roman" panose="02020603050405020304" pitchFamily="18" charset="0"/>
              </a:rPr>
              <a:t>1c</a:t>
            </a:r>
            <a:endParaRPr lang="en-US" altLang="en-US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44" name="Text Box 8">
            <a:extLst>
              <a:ext uri="{FF2B5EF4-FFF2-40B4-BE49-F238E27FC236}">
                <a16:creationId xmlns:a16="http://schemas.microsoft.com/office/drawing/2014/main" id="{A667A63A-84E0-4C6D-85BA-04A00AC48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335713"/>
            <a:ext cx="487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CC0099"/>
                </a:solidFill>
                <a:latin typeface="Times New Roman" panose="02020603050405020304" pitchFamily="18" charset="0"/>
              </a:rPr>
              <a:t>2e  3h   4b  5a  6d   7f   8g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1" grpId="0"/>
      <p:bldP spid="399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62973E81-88D4-4A8B-9642-8154C62272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There are five natural disasters which are mentioned in the text.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rgbClr val="CC0099"/>
                </a:solidFill>
                <a:latin typeface="Times New Roman" panose="02020603050405020304" pitchFamily="18" charset="0"/>
              </a:rPr>
              <a:t>What are they?</a:t>
            </a:r>
          </a:p>
        </p:txBody>
      </p:sp>
      <p:pic>
        <p:nvPicPr>
          <p:cNvPr id="43011" name="il_fi" descr="http://123.25.71.107:82/hoidap/uploads/news/2011_07/dongdat.jpg">
            <a:extLst>
              <a:ext uri="{FF2B5EF4-FFF2-40B4-BE49-F238E27FC236}">
                <a16:creationId xmlns:a16="http://schemas.microsoft.com/office/drawing/2014/main" id="{4F9EDF6A-7CBF-4B16-8E52-63FE2E81B522}"/>
              </a:ext>
            </a:extLst>
          </p:cNvPr>
          <p:cNvPicPr>
            <a:picLocks noGrp="1" noChangeAspect="1" noChangeArrowheads="1"/>
          </p:cNvPicPr>
          <p:nvPr>
            <p:ph type="ctrTitle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1800" y="914400"/>
            <a:ext cx="3005138" cy="2590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3012" name="il_fi" descr="http://img2.news.zing.vn/2013/02/20/1-22.jpg">
            <a:extLst>
              <a:ext uri="{FF2B5EF4-FFF2-40B4-BE49-F238E27FC236}">
                <a16:creationId xmlns:a16="http://schemas.microsoft.com/office/drawing/2014/main" id="{6A46C51B-4FCA-4C4C-90A1-EFC2AE5A3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3662363"/>
            <a:ext cx="2743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il_fi" descr="http://dep.com.vn/Uploaded/ledl/2012_07_01/Loc%20Xoay.jpg">
            <a:extLst>
              <a:ext uri="{FF2B5EF4-FFF2-40B4-BE49-F238E27FC236}">
                <a16:creationId xmlns:a16="http://schemas.microsoft.com/office/drawing/2014/main" id="{767A52E4-D2B6-4262-ACA3-84D2D79BA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95600" y="3586163"/>
            <a:ext cx="3124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il_fi" descr="http://laodong.com.vn/LD_Images/2011/9/25/anhbaojpg-021940.jpg?width=440&amp;height=293&amp;crop=auto&amp;speed=0">
            <a:extLst>
              <a:ext uri="{FF2B5EF4-FFF2-40B4-BE49-F238E27FC236}">
                <a16:creationId xmlns:a16="http://schemas.microsoft.com/office/drawing/2014/main" id="{663BBBDD-63B3-49D2-82F7-0EA513B89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3609975"/>
            <a:ext cx="28956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il_fi" descr="http://laodong.com.vn/LD_Images/2011/3/11/Untitled1jpg-031020.jpg?width=440&amp;height=293&amp;crop=auto&amp;speed=0">
            <a:extLst>
              <a:ext uri="{FF2B5EF4-FFF2-40B4-BE49-F238E27FC236}">
                <a16:creationId xmlns:a16="http://schemas.microsoft.com/office/drawing/2014/main" id="{53A420F9-AE46-4A7E-83A2-8EFC7FE77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914400"/>
            <a:ext cx="2971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22" name="Text Box 14">
            <a:extLst>
              <a:ext uri="{FF2B5EF4-FFF2-40B4-BE49-F238E27FC236}">
                <a16:creationId xmlns:a16="http://schemas.microsoft.com/office/drawing/2014/main" id="{239FA71F-2DBA-4649-839E-9E6A1A170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914400"/>
            <a:ext cx="21336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153" name="Text Box 15">
            <a:extLst>
              <a:ext uri="{FF2B5EF4-FFF2-40B4-BE49-F238E27FC236}">
                <a16:creationId xmlns:a16="http://schemas.microsoft.com/office/drawing/2014/main" id="{BAEC54BD-C73A-4ADC-82C2-3399FB68A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6670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3025" name="Text Box 17">
            <a:extLst>
              <a:ext uri="{FF2B5EF4-FFF2-40B4-BE49-F238E27FC236}">
                <a16:creationId xmlns:a16="http://schemas.microsoft.com/office/drawing/2014/main" id="{F6FEA99F-D674-4C89-A8F7-E32C29808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24200"/>
            <a:ext cx="18288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43026" name="Text Box 18">
            <a:extLst>
              <a:ext uri="{FF2B5EF4-FFF2-40B4-BE49-F238E27FC236}">
                <a16:creationId xmlns:a16="http://schemas.microsoft.com/office/drawing/2014/main" id="{15ECC8EC-E1FA-434D-923A-5725762A0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810000"/>
            <a:ext cx="2057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/>
      <p:bldP spid="43022" grpId="0"/>
      <p:bldP spid="43025" grpId="0"/>
      <p:bldP spid="430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C0BDAE21-F7D6-493F-A9BE-AF9823126C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792163"/>
          </a:xfrm>
        </p:spPr>
        <p:txBody>
          <a:bodyPr/>
          <a:lstStyle/>
          <a:p>
            <a:pPr algn="ctr" eaLnBrk="1" hangingPunct="1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True/ False Prediction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326D52A-7582-43F5-84BB-BF6F33929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</a:rPr>
              <a:t>1.Most of the earthquakes in the world occur in the Ring of Fire.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folHlink"/>
                </a:solidFill>
                <a:latin typeface="Times New Roman" panose="02020603050405020304" pitchFamily="18" charset="0"/>
              </a:rPr>
              <a:t>2. The earthquake in Kobe in 1995 caused several damage.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</a:rPr>
              <a:t>3. A huge tidal wave traveled from California to Alaska and hit Anchorage in the 1960s.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folHlink"/>
                </a:solidFill>
                <a:latin typeface="Times New Roman" panose="02020603050405020304" pitchFamily="18" charset="0"/>
              </a:rPr>
              <a:t>4. Typhoon, hurricane and tropical storm are different words for the same natural disaster.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</a:rPr>
              <a:t>5. The eruption of Mount Pinatubo is the world’s largest ever volcanic eruption.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folHlink"/>
                </a:solidFill>
                <a:latin typeface="Times New Roman" panose="02020603050405020304" pitchFamily="18" charset="0"/>
              </a:rPr>
              <a:t>6. A tornado looks like a funnel.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2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0F38195-C783-407C-AC3C-80065B4E11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792163"/>
          </a:xfrm>
        </p:spPr>
        <p:txBody>
          <a:bodyPr/>
          <a:lstStyle/>
          <a:p>
            <a:pPr algn="ctr" eaLnBrk="1" hangingPunct="1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True / False Correction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7737AFB-A568-488E-A786-44346C7C90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</a:rPr>
              <a:t>1.Most of the earthquakes in the world occur in the Ring of Fire.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folHlink"/>
                </a:solidFill>
                <a:latin typeface="Times New Roman" panose="02020603050405020304" pitchFamily="18" charset="0"/>
              </a:rPr>
              <a:t>2. The earthquake in Kobe in 1995 caused several damage.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</a:rPr>
              <a:t>3. A huge tidal wave traveled from California to Alaska and hit Anchorage in the 1960s.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folHlink"/>
                </a:solidFill>
                <a:latin typeface="Times New Roman" panose="02020603050405020304" pitchFamily="18" charset="0"/>
              </a:rPr>
              <a:t>4. Typhoon, hurricane and tropical storm are different words for the same natural disaster.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</a:rPr>
              <a:t>5. The eruption of Mount Pinatubo is the world’s largest ever volcanic eruption.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folHlink"/>
                </a:solidFill>
                <a:latin typeface="Times New Roman" panose="02020603050405020304" pitchFamily="18" charset="0"/>
              </a:rPr>
              <a:t>6. A tornado looks like a funnel.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>
              <a:solidFill>
                <a:schemeClr val="fol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340EE2F8-2D67-4DC8-BCC9-AD30D3EC5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954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74E52432-0ACC-4547-9F9B-DDB95F863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285875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FF0066"/>
                </a:solidFill>
                <a:latin typeface="Times New Roman" panose="02020603050405020304" pitchFamily="18" charset="0"/>
              </a:rPr>
              <a:t>True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F36318E3-59F1-4DD2-BE11-4051CA085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290763"/>
            <a:ext cx="129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FF0066"/>
                </a:solidFill>
                <a:latin typeface="Times New Roman" panose="02020603050405020304" pitchFamily="18" charset="0"/>
              </a:rPr>
              <a:t>True</a:t>
            </a:r>
          </a:p>
        </p:txBody>
      </p:sp>
      <p:sp>
        <p:nvSpPr>
          <p:cNvPr id="44039" name="Text Box 7">
            <a:extLst>
              <a:ext uri="{FF2B5EF4-FFF2-40B4-BE49-F238E27FC236}">
                <a16:creationId xmlns:a16="http://schemas.microsoft.com/office/drawing/2014/main" id="{E835278E-3E4C-435E-ADD8-659CEAA65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209925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FF0066"/>
                </a:solidFill>
                <a:latin typeface="Times New Roman" panose="02020603050405020304" pitchFamily="18" charset="0"/>
              </a:rPr>
              <a:t>False</a:t>
            </a:r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394C5F2F-2F52-47C1-B835-C8A77B5A3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672013"/>
            <a:ext cx="152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FF0066"/>
                </a:solidFill>
                <a:latin typeface="Times New Roman" panose="02020603050405020304" pitchFamily="18" charset="0"/>
              </a:rPr>
              <a:t>True</a:t>
            </a:r>
          </a:p>
        </p:txBody>
      </p:sp>
      <p:sp>
        <p:nvSpPr>
          <p:cNvPr id="44041" name="Text Box 9">
            <a:extLst>
              <a:ext uri="{FF2B5EF4-FFF2-40B4-BE49-F238E27FC236}">
                <a16:creationId xmlns:a16="http://schemas.microsoft.com/office/drawing/2014/main" id="{615083CA-7178-4D6D-A991-C56428F24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6388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FF0066"/>
                </a:solidFill>
                <a:latin typeface="Times New Roman" panose="02020603050405020304" pitchFamily="18" charset="0"/>
              </a:rPr>
              <a:t>False</a:t>
            </a:r>
          </a:p>
        </p:txBody>
      </p:sp>
      <p:sp>
        <p:nvSpPr>
          <p:cNvPr id="44042" name="Text Box 10">
            <a:extLst>
              <a:ext uri="{FF2B5EF4-FFF2-40B4-BE49-F238E27FC236}">
                <a16:creationId xmlns:a16="http://schemas.microsoft.com/office/drawing/2014/main" id="{699362C0-09BF-4308-B89C-16387117C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202363"/>
            <a:ext cx="137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FF0066"/>
                </a:solidFill>
                <a:latin typeface="Times New Roman" panose="02020603050405020304" pitchFamily="18" charset="0"/>
              </a:rPr>
              <a:t>True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FF50B448-F567-41DC-8DF6-F14A68A8F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715000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b="1">
                <a:solidFill>
                  <a:srgbClr val="FF9900"/>
                </a:solidFill>
                <a:latin typeface="Times New Roman" panose="02020603050405020304" pitchFamily="18" charset="0"/>
              </a:rPr>
              <a:t>over 50 years</a:t>
            </a:r>
          </a:p>
        </p:txBody>
      </p:sp>
      <p:sp>
        <p:nvSpPr>
          <p:cNvPr id="44044" name="Text Box 12">
            <a:extLst>
              <a:ext uri="{FF2B5EF4-FFF2-40B4-BE49-F238E27FC236}">
                <a16:creationId xmlns:a16="http://schemas.microsoft.com/office/drawing/2014/main" id="{8B136360-F711-403F-A6DA-14918CA52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814763"/>
            <a:ext cx="4953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b="1">
                <a:solidFill>
                  <a:srgbClr val="FF9900"/>
                </a:solidFill>
              </a:rPr>
              <a:t>Alaska to California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  <p:bldP spid="44037" grpId="0"/>
      <p:bldP spid="44038" grpId="0"/>
      <p:bldP spid="44039" grpId="0"/>
      <p:bldP spid="44040" grpId="0"/>
      <p:bldP spid="44041" grpId="0"/>
      <p:bldP spid="44042" grpId="0"/>
      <p:bldP spid="44043" grpId="0"/>
      <p:bldP spid="440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B0738B68-8CED-404C-A84D-3CBA152386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/>
          <a:p>
            <a:pPr eaLnBrk="1" hangingPunct="1"/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Read again. Then complete the sentences with the best option.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C6363AE0-97D7-4B9E-9123-32028792D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372600" cy="5867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latin typeface="Times New Roman" panose="02020603050405020304" pitchFamily="18" charset="0"/>
              </a:rPr>
              <a:t>1.The majority of earthquakes ……….in the Pacific Rim.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400" b="1">
                <a:solidFill>
                  <a:srgbClr val="CC0099"/>
                </a:solidFill>
                <a:latin typeface="Times New Roman" panose="02020603050405020304" pitchFamily="18" charset="0"/>
              </a:rPr>
              <a:t>A. occur       B. come            C. arrive                D. both A &amp; B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2. During the earthquake in Kobe, many people were killed when home and highway……………..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99"/>
                </a:solidFill>
                <a:latin typeface="Times New Roman" panose="02020603050405020304" pitchFamily="18" charset="0"/>
              </a:rPr>
              <a:t> A. collapse    B. collapsed      C. collapsing         D. to collapse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latin typeface="Times New Roman" panose="02020603050405020304" pitchFamily="18" charset="0"/>
              </a:rPr>
              <a:t>3. A tidal wave can only occur when there is………shift in the underwater movement of the Earth.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99"/>
                </a:solidFill>
                <a:latin typeface="Times New Roman" panose="02020603050405020304" pitchFamily="18" charset="0"/>
              </a:rPr>
              <a:t>A. Erupt         B. pour             C. abrupt              D. reach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latin typeface="Times New Roman" panose="02020603050405020304" pitchFamily="18" charset="0"/>
              </a:rPr>
              <a:t>4. In Australia, a tropical storm is known as……….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99"/>
                </a:solidFill>
                <a:latin typeface="Times New Roman" panose="02020603050405020304" pitchFamily="18" charset="0"/>
              </a:rPr>
              <a:t>A. Hurricane B. typhoon        C. thunderstorm  D. cyclone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latin typeface="Times New Roman" panose="02020603050405020304" pitchFamily="18" charset="0"/>
              </a:rPr>
              <a:t>5. The ………. language gave us the word Typhoon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99"/>
                </a:solidFill>
                <a:latin typeface="Times New Roman" panose="02020603050405020304" pitchFamily="18" charset="0"/>
              </a:rPr>
              <a:t>A. Chinese     B. Vietnamese   C. Japanese         D. cheese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latin typeface="Times New Roman" panose="02020603050405020304" pitchFamily="18" charset="0"/>
              </a:rPr>
              <a:t>6. A …is a type of storm that passes overland below a thunderstorm.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99"/>
                </a:solidFill>
                <a:latin typeface="Times New Roman" panose="02020603050405020304" pitchFamily="18" charset="0"/>
              </a:rPr>
              <a:t>A. Volcano     B. tornado         C. tidal wave       D. cyclone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E6B6AD2-E323-42BE-8A0B-339AA8112A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229600" cy="792163"/>
          </a:xfrm>
        </p:spPr>
        <p:txBody>
          <a:bodyPr/>
          <a:lstStyle/>
          <a:p>
            <a:pPr algn="ctr" eaLnBrk="1" hangingPunct="1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Discuss in pairs.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919874-92C4-4E7E-9DB9-87AB986D3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5943600" cy="2590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latin typeface="Times New Roman" panose="02020603050405020304" pitchFamily="18" charset="0"/>
              </a:rPr>
              <a:t>1. Typhoon sometimes occurs  in Viet Nam nowadays. </a:t>
            </a:r>
            <a:r>
              <a:rPr lang="en-US" altLang="en-US">
                <a:latin typeface="Times New Roman" panose="02020603050405020304" pitchFamily="18" charset="0"/>
              </a:rPr>
              <a:t>What do you prepare for a typhoon ?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CC0099"/>
                </a:solidFill>
                <a:latin typeface="Times New Roman" panose="02020603050405020304" pitchFamily="18" charset="0"/>
              </a:rPr>
              <a:t>      - …………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CC0099"/>
                </a:solidFill>
                <a:latin typeface="Times New Roman" panose="02020603050405020304" pitchFamily="18" charset="0"/>
              </a:rPr>
              <a:t>      - …………</a:t>
            </a:r>
          </a:p>
        </p:txBody>
      </p:sp>
      <p:pic>
        <p:nvPicPr>
          <p:cNvPr id="46085" name="il_fi" descr="http://laodong.com.vn/LD_Images/2011/9/25/anhbaojpg-021940.jpg?width=440&amp;height=293&amp;crop=auto&amp;speed=0">
            <a:extLst>
              <a:ext uri="{FF2B5EF4-FFF2-40B4-BE49-F238E27FC236}">
                <a16:creationId xmlns:a16="http://schemas.microsoft.com/office/drawing/2014/main" id="{5BC6BC02-3848-48EB-96C6-90F636A17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524000"/>
            <a:ext cx="34290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325</TotalTime>
  <Words>585</Words>
  <Application>Microsoft Office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Times New Roman</vt:lpstr>
      <vt:lpstr>Wingdings</vt:lpstr>
      <vt:lpstr>Watermark</vt:lpstr>
      <vt:lpstr>PowerPoint Presentation</vt:lpstr>
      <vt:lpstr>PowerPoint Presentation</vt:lpstr>
      <vt:lpstr>UNIT 9: NATURAL DISASTERS Lesson 4: Read P.78 - 79</vt:lpstr>
      <vt:lpstr>Matching</vt:lpstr>
      <vt:lpstr>PowerPoint Presentation</vt:lpstr>
      <vt:lpstr>True/ False Prediction</vt:lpstr>
      <vt:lpstr>True / False Correction</vt:lpstr>
      <vt:lpstr>Read again. Then complete the sentences with the best option. </vt:lpstr>
      <vt:lpstr>Discuss in pairs.</vt:lpstr>
      <vt:lpstr>Homework</vt:lpstr>
    </vt:vector>
  </TitlesOfParts>
  <Company>Garena 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 Vuong</dc:creator>
  <cp:lastModifiedBy>Mr Vuong</cp:lastModifiedBy>
  <cp:revision>13</cp:revision>
  <dcterms:created xsi:type="dcterms:W3CDTF">2005-12-31T16:02:10Z</dcterms:created>
  <dcterms:modified xsi:type="dcterms:W3CDTF">2022-08-21T14:28:06Z</dcterms:modified>
</cp:coreProperties>
</file>